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847AAD2-4BC8-4209-8D4B-5E2CF8D4E1A4}">
  <a:tblStyle styleId="{F847AAD2-4BC8-4209-8D4B-5E2CF8D4E1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1f4fbc05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1f4fbc05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f4fbc056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f4fbc056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f4fbc056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f4fbc056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1f4fbc056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1f4fbc056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1f4fbc056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1f4fbc056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3641c8d1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3641c8d1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pose to candidates after post-its are placed on table: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notice about the word problems our class generated?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might this matter for our teaching of addition and subtraction to chidren?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763016d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0763016d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Decide, in advance, how you want to group students. There are 12 groups so small classes may work individually. Larger classes may work in pairs or groups of 2-3.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2 is in Google Docs. Decide in advance how to share this with students. Some options include: making a QR code, emailing the link, posting on course webpage.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3641c8d13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3641c8d1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0763016d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0763016d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3641c8d1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3641c8d1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3641c8d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3641c8d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3641c8d1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3641c8d1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0763016d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0763016d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 out the exit ticket and collect as students are leaving class.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763016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763016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763016d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763016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 Task 1 word problems, 1 per candidate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3641c8d1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3641c8d1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3641c8d1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3641c8d1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 child’s work for Task 1 (1 per group)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763016d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763016d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may not have time to watch and discuss all of these. If not, choose 1 or 2 problems from 1-5. Then show Problem 6 since this was not on the child’s written work. Note that Problem 6 is the only problem for which the student writes a subtraction equation.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763016d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763016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f4fbc05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f4fbc05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rive.google.com/open?id=0B89fvskgjdqOSHAtQTkyQnhxQzA" TargetMode="External"/><Relationship Id="rId4" Type="http://schemas.openxmlformats.org/officeDocument/2006/relationships/hyperlink" Target="https://drive.google.com/open?id=0B89fvskgjdqOcVhFVFpoYXVJT00" TargetMode="External"/><Relationship Id="rId5" Type="http://schemas.openxmlformats.org/officeDocument/2006/relationships/hyperlink" Target="https://drive.google.com/open?id=0B89fvskgjdqOaG9WOTV3RlNlblU" TargetMode="External"/><Relationship Id="rId6" Type="http://schemas.openxmlformats.org/officeDocument/2006/relationships/hyperlink" Target="https://drive.google.com/open?id=0B89fvskgjdqOUEFrbjVZOC1yVWM" TargetMode="External"/><Relationship Id="rId7" Type="http://schemas.openxmlformats.org/officeDocument/2006/relationships/hyperlink" Target="https://drive.google.com/open?id=0B89fvskgjdqOWFVlNlF6ZGxuN1E" TargetMode="External"/><Relationship Id="rId8" Type="http://schemas.openxmlformats.org/officeDocument/2006/relationships/hyperlink" Target="https://drive.google.com/open?id=0B89fvskgjdqONW5ROS1yV1hsaG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Structures of Addition and Subtraction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000075"/>
            <a:ext cx="8520600" cy="4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Addition and Subtraction Structures 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Puzzle packets include:</a:t>
            </a:r>
            <a:endParaRPr sz="2400">
              <a:solidFill>
                <a:srgbClr val="000000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Four puzzle templates </a:t>
            </a:r>
            <a:endParaRPr sz="2400">
              <a:solidFill>
                <a:srgbClr val="000000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Titles (place these first)</a:t>
            </a:r>
            <a:endParaRPr sz="2400">
              <a:solidFill>
                <a:srgbClr val="000000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Various pieces: Word problems, diagrams, equations</a:t>
            </a:r>
            <a:endParaRPr sz="2400">
              <a:solidFill>
                <a:srgbClr val="000000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List of discussion questions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	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		 	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29875"/>
            <a:ext cx="8520600" cy="9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A:   Puzzle Key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  </a:t>
            </a:r>
            <a:r>
              <a:rPr lang="en" sz="2400"/>
              <a:t>Add to Problems				   Take From Problems</a:t>
            </a:r>
            <a:endParaRPr sz="2400"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000075"/>
            <a:ext cx="8520600" cy="4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	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		 	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625" y="941525"/>
            <a:ext cx="4264850" cy="426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3850" y="922956"/>
            <a:ext cx="4264850" cy="426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29875"/>
            <a:ext cx="8520600" cy="108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A:   Puzzle Key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 sz="2400"/>
              <a:t>Put together/Take apart		         Compare Problems</a:t>
            </a:r>
            <a:endParaRPr sz="2400"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000075"/>
            <a:ext cx="8520600" cy="4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	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		 	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625" y="944372"/>
            <a:ext cx="4200525" cy="425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1750" y="941225"/>
            <a:ext cx="4290550" cy="420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258475"/>
            <a:ext cx="852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A: Puzzle Discussion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         </a:t>
            </a:r>
            <a:endParaRPr sz="2400"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000075"/>
            <a:ext cx="8520600" cy="378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Which pieces were more difficult to place and why?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How did you decide where to place the “Put-together/Take apart” title? What is the difference between “add to” problems and “put-together/take apart” problems?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Why do some problems have both a “situation equation” and a “solution equation”? What do these terms mean and why are they sometimes different?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How did you decide which stories are compare problems?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182275"/>
            <a:ext cx="852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A: Puzzle Discussion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         </a:t>
            </a:r>
            <a:endParaRPr sz="2400"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771475"/>
            <a:ext cx="8520600" cy="4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5.  Why are the diagrams for the compare problems different?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I.e. what are the ovals for?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6.  How do you distinguish between bigger unknown and 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smaller unknown compare problems?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7.  Would there be a difference between 23 + ? = 41 and 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? + 23 = 41 if these were situation equations for a 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problem?  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8.  Why might it be important for teachers to know these 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types of problems?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			 	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 the Launch Activity</a:t>
            </a:r>
            <a:endParaRPr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311700" y="907525"/>
            <a:ext cx="8520600" cy="5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Place your post-it note in the location that best fits the type of problem you wrote.</a:t>
            </a:r>
            <a:endParaRPr/>
          </a:p>
        </p:txBody>
      </p:sp>
      <p:graphicFrame>
        <p:nvGraphicFramePr>
          <p:cNvPr id="150" name="Google Shape;150;p27"/>
          <p:cNvGraphicFramePr/>
          <p:nvPr/>
        </p:nvGraphicFramePr>
        <p:xfrm>
          <a:off x="412650" y="133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{F847AAD2-4BC8-4209-8D4B-5E2CF8D4E1A4}</a:tableStyleId>
              </a:tblPr>
              <a:tblGrid>
                <a:gridCol w="1354950"/>
                <a:gridCol w="1354950"/>
                <a:gridCol w="1354950"/>
                <a:gridCol w="1354950"/>
                <a:gridCol w="1354950"/>
                <a:gridCol w="1354950"/>
              </a:tblGrid>
              <a:tr h="42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Add to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 away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Put together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Take apart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Comparison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653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 unknown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653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Change unknown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vMerge="1"/>
              </a:tr>
              <a:tr h="10653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Start unknown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160475" y="445025"/>
            <a:ext cx="8807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2: Generating word problem structures in context</a:t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this task, you’ll be working in 12 groups.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You’ll find your group number in the table on page one of Task 2.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Decide on a context that is familiar to everyone in the group. This could be a book, television show, movie, etc.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After you’ve decided on a context and recorded it in the table, go to the second page of Task 2 and find your group number. Wherever you see your group number, work with your group to generate a word problem of that structure. Your word problem should use the setting, characters, etc. relating to the context you selected.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2: Analyzing word problems</a:t>
            </a:r>
            <a:endParaRPr/>
          </a:p>
        </p:txBody>
      </p:sp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a moment to read the word problems that everyone wrote.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questions do you have about any of the problems?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Are there any problems that you think are not accurate for the structure assigned?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B:  Structures Error Analysis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88875" y="1076275"/>
            <a:ext cx="8520600" cy="38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handout contains incorrect story problems written in response to questions A-C (in bold font) on a test 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In the space on the worksheet,  identify what is incorrect about the response (do not rewrite the problem)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Use the Stand-Up-Hand-Up-Pair-Up cooperative learning strategy</a:t>
            </a:r>
            <a:endParaRPr b="1" sz="24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Early finishers complete the last problem on the worksheet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B: Discussion</a:t>
            </a:r>
            <a:endParaRPr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errors were the most difficult to identify and why?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response to #2 has the correct equation--why is it incorrect?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response in #8 is solved by addition, as required--why is it incorrect?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Is anyone willing to share their story problem for the last question?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As you enter class:</a:t>
            </a:r>
            <a:endParaRPr b="1" sz="30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On a post-it note, write a addition or subtraction word problem.</a:t>
            </a:r>
            <a:endParaRPr sz="3000"/>
          </a:p>
          <a:p>
            <a:pPr indent="-419100" lvl="0" marL="457200" rtl="0" algn="l">
              <a:spcBef>
                <a:spcPts val="16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Totals should be less than 100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Problems should require one step to solve.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When you’re done, place your post-it aside for later.</a:t>
            </a:r>
            <a:endParaRPr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Wrapping up</a:t>
            </a:r>
            <a:endParaRPr/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the problems you solved for Task 1 and discuss with a partner: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did you know and understand about these problems at the beginning of the class?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 you know and understand about these problems after this class?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will your understanding help you better support students in learning this content?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 Ticket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Please complete the exit ticket before leaving.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760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720200" y="1505275"/>
            <a:ext cx="7487100" cy="26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Solve, analyze, and generate word problems involving various structures of addition and subtraction and multiple representations.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1: Solve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Work individually to solve the six word problems on the handout.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Include an equation and a drawing/model for each problem.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1: Discuss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you are finished, compare with your table to see the variety of drawings and equations.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Discuss what you would anticipate if you gave these problems to elementary students.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1: Analyze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with your group to analyze the student work handouts that were distributed.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Consider: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the students’ equations compare with what you wrote?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the students’ drawings/models compare with yours?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strategies is this student using?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 those strategies always yield accurate results? How do you know?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excerpts of children solving Task 1 problems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work </a:t>
            </a:r>
            <a:r>
              <a:rPr lang="en" u="sng">
                <a:solidFill>
                  <a:schemeClr val="hlink"/>
                </a:solidFill>
                <a:hlinkClick r:id="rId3"/>
              </a:rPr>
              <a:t>Problem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 work </a:t>
            </a:r>
            <a:r>
              <a:rPr lang="en" u="sng">
                <a:solidFill>
                  <a:schemeClr val="hlink"/>
                </a:solidFill>
                <a:hlinkClick r:id="rId4"/>
              </a:rPr>
              <a:t>Problem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 work </a:t>
            </a:r>
            <a:r>
              <a:rPr lang="en" u="sng">
                <a:solidFill>
                  <a:schemeClr val="hlink"/>
                </a:solidFill>
                <a:hlinkClick r:id="rId5"/>
              </a:rPr>
              <a:t>Problem 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 work </a:t>
            </a:r>
            <a:r>
              <a:rPr lang="en" u="sng">
                <a:solidFill>
                  <a:schemeClr val="hlink"/>
                </a:solidFill>
                <a:hlinkClick r:id="rId6"/>
              </a:rPr>
              <a:t>Problem 4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 work </a:t>
            </a:r>
            <a:r>
              <a:rPr lang="en" u="sng">
                <a:solidFill>
                  <a:schemeClr val="hlink"/>
                </a:solidFill>
                <a:hlinkClick r:id="rId7"/>
              </a:rPr>
              <a:t>Problem 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Student work </a:t>
            </a:r>
            <a:r>
              <a:rPr lang="en" u="sng">
                <a:solidFill>
                  <a:schemeClr val="hlink"/>
                </a:solidFill>
                <a:hlinkClick r:id="rId8"/>
              </a:rPr>
              <a:t>Problem 6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are some vocabulary terms associated with addition and subtraction?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000000"/>
                </a:solidFill>
              </a:rPr>
              <a:t>A + B  (addends, summands, terms, sum)</a:t>
            </a:r>
            <a:endParaRPr i="1"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000000"/>
                </a:solidFill>
              </a:rPr>
              <a:t>A – B  (difference, terms; A = minuend, </a:t>
            </a:r>
            <a:endParaRPr i="1" sz="2400">
              <a:solidFill>
                <a:srgbClr val="00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2400">
                <a:solidFill>
                  <a:srgbClr val="000000"/>
                </a:solidFill>
              </a:rPr>
              <a:t>  B = subtrahend; think “subtract the subtrahend”)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A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771475"/>
            <a:ext cx="8520600" cy="43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Inverse relationship:</a:t>
            </a:r>
            <a:endParaRPr sz="24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	</a:t>
            </a:r>
            <a:r>
              <a:rPr lang="en" sz="2000">
                <a:solidFill>
                  <a:srgbClr val="000000"/>
                </a:solidFill>
              </a:rPr>
              <a:t>If A + B = C, then</a:t>
            </a:r>
            <a:endParaRPr sz="2000">
              <a:solidFill>
                <a:srgbClr val="000000"/>
              </a:solidFill>
            </a:endParaRPr>
          </a:p>
          <a:p>
            <a:pPr indent="-355600" lvl="0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 - A = B             “Fact Family”</a:t>
            </a:r>
            <a:endParaRPr sz="2000">
              <a:solidFill>
                <a:srgbClr val="000000"/>
              </a:solidFill>
            </a:endParaRPr>
          </a:p>
          <a:p>
            <a:pPr indent="-355600" lvl="0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 - B = A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Representations: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				</a:t>
            </a:r>
            <a:r>
              <a:rPr lang="en" sz="2400">
                <a:solidFill>
                  <a:srgbClr val="000000"/>
                </a:solidFill>
              </a:rPr>
              <a:t>C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		    Bar diagram				Number bond or “math mountain”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04" name="Google Shape;104;p21"/>
          <p:cNvSpPr txBox="1"/>
          <p:nvPr/>
        </p:nvSpPr>
        <p:spPr>
          <a:xfrm>
            <a:off x="1545775" y="3810550"/>
            <a:ext cx="2525400" cy="572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     	     B</a:t>
            </a:r>
            <a:endParaRPr sz="2400"/>
          </a:p>
        </p:txBody>
      </p:sp>
      <p:cxnSp>
        <p:nvCxnSpPr>
          <p:cNvPr id="105" name="Google Shape;105;p21"/>
          <p:cNvCxnSpPr/>
          <p:nvPr/>
        </p:nvCxnSpPr>
        <p:spPr>
          <a:xfrm flipH="1" rot="10800000">
            <a:off x="1775125" y="3422175"/>
            <a:ext cx="784500" cy="24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21"/>
          <p:cNvCxnSpPr/>
          <p:nvPr/>
        </p:nvCxnSpPr>
        <p:spPr>
          <a:xfrm rot="10800000">
            <a:off x="3021800" y="3395134"/>
            <a:ext cx="900000" cy="295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21"/>
          <p:cNvCxnSpPr/>
          <p:nvPr/>
        </p:nvCxnSpPr>
        <p:spPr>
          <a:xfrm rot="10800000">
            <a:off x="3037075" y="3810550"/>
            <a:ext cx="0" cy="572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9050" y="2816325"/>
            <a:ext cx="2330945" cy="16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1"/>
          <p:cNvSpPr/>
          <p:nvPr/>
        </p:nvSpPr>
        <p:spPr>
          <a:xfrm>
            <a:off x="3818600" y="1393100"/>
            <a:ext cx="252600" cy="10320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